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Tomorrow" panose="020B0604020202020204" charset="0"/>
      <p:regular r:id="rId17"/>
    </p:embeddedFont>
    <p:embeddedFont>
      <p:font typeface="Tomorr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1625" y="1418952"/>
            <a:ext cx="8744749" cy="87447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8243" y="2821928"/>
            <a:ext cx="6391514" cy="63915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67233" y="3543983"/>
            <a:ext cx="15953534" cy="203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sz="1184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PROFESSOR MATH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243" y="6595269"/>
            <a:ext cx="4888015" cy="236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</a:t>
            </a:r>
          </a:p>
          <a:p>
            <a:pPr algn="ctr">
              <a:lnSpc>
                <a:spcPts val="3794"/>
              </a:lnSpc>
            </a:pPr>
            <a:r>
              <a:rPr lang="en-US" sz="27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Anjali 22CSU019</a:t>
            </a:r>
          </a:p>
          <a:p>
            <a:pPr algn="ctr">
              <a:lnSpc>
                <a:spcPts val="3794"/>
              </a:lnSpc>
            </a:pPr>
            <a:r>
              <a:rPr lang="en-US" sz="27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Ankit Das 22CSU216</a:t>
            </a:r>
          </a:p>
          <a:p>
            <a:pPr algn="ctr">
              <a:lnSpc>
                <a:spcPts val="3794"/>
              </a:lnSpc>
            </a:pPr>
            <a:r>
              <a:rPr lang="en-US" sz="27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Aaryan Brar 22CSU219</a:t>
            </a:r>
          </a:p>
          <a:p>
            <a:pPr algn="ctr">
              <a:lnSpc>
                <a:spcPts val="3794"/>
              </a:lnSpc>
              <a:spcBef>
                <a:spcPct val="0"/>
              </a:spcBef>
            </a:pPr>
            <a:r>
              <a:rPr lang="en-US" sz="27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Deepanshu Mehra 22CSU209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08484" y="366677"/>
            <a:ext cx="12700615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🧠 EVALUATOR (EXECUTION ENGINE)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8825" y="2153490"/>
            <a:ext cx="12063260" cy="502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Evaluator reads the AST and performs calculations.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executes: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Arithmetic operations (+, -, *, /)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Variable assignments and lookups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Function calls (sin, cos, sqrt, log)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Matrix operations (addition, multiplication)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Evaluator walks through each node and computes final output.</a:t>
            </a:r>
          </a:p>
          <a:p>
            <a:pPr algn="ctr">
              <a:lnSpc>
                <a:spcPts val="3605"/>
              </a:lnSpc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Example:</a:t>
            </a: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AST for let x = 5 + 3 ➔ Evaluator computes 8 and stores it under x.</a:t>
            </a:r>
          </a:p>
          <a:p>
            <a:pPr algn="ctr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394685" y="7013178"/>
            <a:ext cx="2794893" cy="2853096"/>
            <a:chOff x="0" y="0"/>
            <a:chExt cx="622046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8122341" y="7013178"/>
            <a:ext cx="2794893" cy="2853096"/>
            <a:chOff x="0" y="0"/>
            <a:chExt cx="622046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3160414" y="6919254"/>
            <a:ext cx="2794893" cy="2853096"/>
            <a:chOff x="0" y="0"/>
            <a:chExt cx="622046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9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673040" y="4161947"/>
            <a:ext cx="771504" cy="3543636"/>
            <a:chOff x="0" y="0"/>
            <a:chExt cx="203194" cy="933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194" cy="933303"/>
            </a:xfrm>
            <a:custGeom>
              <a:avLst/>
              <a:gdLst/>
              <a:ahLst/>
              <a:cxnLst/>
              <a:rect l="l" t="t" r="r" b="b"/>
              <a:pathLst>
                <a:path w="203194" h="933303">
                  <a:moveTo>
                    <a:pt x="0" y="0"/>
                  </a:moveTo>
                  <a:lnTo>
                    <a:pt x="203194" y="0"/>
                  </a:lnTo>
                  <a:lnTo>
                    <a:pt x="203194" y="933303"/>
                  </a:lnTo>
                  <a:lnTo>
                    <a:pt x="0" y="93330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3194" cy="97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385752" y="1970999"/>
          <a:ext cx="7315200" cy="73914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1891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Component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Technology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Purpose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393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Core Engine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Java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Language Interpreter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93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GUI Framework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JavaFX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 Interface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93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Math Operations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Java Math + Custom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Built-in and custom math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393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Tokenization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 Lexer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Break input into tokens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891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Parsing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 Parser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Build AST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891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Evaluation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Evaluator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Execute code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481002" y="649643"/>
            <a:ext cx="82340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TECH STACK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78660" y="971550"/>
            <a:ext cx="9064734" cy="319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Features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Supports variables, arithmetic, functions, matrices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Real-time feedback, error handling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GUI with Dark Mode and Guide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Complete compilation pipeline: Lexer → Parser → AST → Evaluator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78660" y="4546431"/>
            <a:ext cx="9064734" cy="502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Special Feature: Matrix Engine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2D Matrix support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 and multiply matrices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Custom Matrix.java class handles math</a:t>
            </a:r>
          </a:p>
          <a:p>
            <a:pPr algn="l">
              <a:lnSpc>
                <a:spcPts val="3605"/>
              </a:lnSpc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 Interface (GUI)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Built with JavaFX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Input &amp; Output text areas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Buttons: Run, Clear, Guide, Dark Mode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Bonus: Real-time hints &amp; error feedback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8273" y="1951956"/>
            <a:ext cx="8636240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CONCLUSION &amp; FUTURE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Studio Shodwe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8273" y="4307505"/>
            <a:ext cx="7786323" cy="418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Simulated real interpreter concepts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Great for learning Java + compiler/interpreter basics</a:t>
            </a:r>
          </a:p>
          <a:p>
            <a:pPr algn="l">
              <a:lnSpc>
                <a:spcPts val="4165"/>
              </a:lnSpc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Future Improvements: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 loops and conditionals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Expand matrix operations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Export code/output functionality</a:t>
            </a:r>
          </a:p>
          <a:p>
            <a:pPr algn="l">
              <a:lnSpc>
                <a:spcPts val="4165"/>
              </a:lnSpc>
              <a:spcBef>
                <a:spcPct val="0"/>
              </a:spcBef>
            </a:pPr>
            <a:endParaRPr lang="en-US" sz="2975" spc="83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972423" y="2101812"/>
            <a:ext cx="2878509" cy="2696118"/>
            <a:chOff x="0" y="0"/>
            <a:chExt cx="8282222" cy="7757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7"/>
              <a:stretch>
                <a:fillRect l="-33256" r="-3325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4222214" y="2101812"/>
            <a:ext cx="2878509" cy="2696118"/>
            <a:chOff x="0" y="0"/>
            <a:chExt cx="8282222" cy="77574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8"/>
              <a:stretch>
                <a:fillRect t="-29973" b="-29973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0972423" y="5143500"/>
            <a:ext cx="2878509" cy="2696118"/>
            <a:chOff x="0" y="0"/>
            <a:chExt cx="8282222" cy="77574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9"/>
              <a:stretch>
                <a:fillRect l="-20291" r="-2029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4222214" y="5143500"/>
            <a:ext cx="2878509" cy="2696118"/>
            <a:chOff x="0" y="0"/>
            <a:chExt cx="8282222" cy="77574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10"/>
              <a:stretch>
                <a:fillRect l="-20291" r="-2029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22535" y="5516465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54007" y="628934"/>
            <a:ext cx="7374528" cy="737452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54007" y="1491615"/>
            <a:ext cx="7766685" cy="77666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t="-26335" b="-26335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flipH="1"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9937" y="4385833"/>
            <a:ext cx="14188126" cy="402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sz="11848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  <a:p>
            <a:pPr algn="ctr">
              <a:lnSpc>
                <a:spcPts val="16588"/>
              </a:lnSpc>
              <a:spcBef>
                <a:spcPct val="0"/>
              </a:spcBef>
            </a:pPr>
            <a:endParaRPr lang="en-US" sz="11848" b="1" dirty="0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915189" y="-1876582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1F736-0D23-8643-0F75-A14168C57DB0}"/>
              </a:ext>
            </a:extLst>
          </p:cNvPr>
          <p:cNvSpPr txBox="1"/>
          <p:nvPr/>
        </p:nvSpPr>
        <p:spPr>
          <a:xfrm>
            <a:off x="6498471" y="6591300"/>
            <a:ext cx="564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 </a:t>
            </a:r>
            <a:r>
              <a:rPr lang="en-US" dirty="0" err="1">
                <a:solidFill>
                  <a:schemeClr val="bg1"/>
                </a:solidFill>
              </a:rPr>
              <a:t>Link:https</a:t>
            </a:r>
            <a:r>
              <a:rPr lang="en-US" dirty="0">
                <a:solidFill>
                  <a:schemeClr val="bg1"/>
                </a:solidFill>
              </a:rPr>
              <a:t>://github.com/</a:t>
            </a:r>
            <a:r>
              <a:rPr lang="en-US" dirty="0" err="1">
                <a:solidFill>
                  <a:schemeClr val="bg1"/>
                </a:solidFill>
              </a:rPr>
              <a:t>Ankyytt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ProfessorMath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1839" y="-150068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14584" y="1644392"/>
            <a:ext cx="10863964" cy="27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MYLANG: A MINIMAL JAVA INTERPRETER </a:t>
            </a:r>
          </a:p>
          <a:p>
            <a:pPr algn="ctr">
              <a:lnSpc>
                <a:spcPts val="7045"/>
              </a:lnSpc>
            </a:pPr>
            <a:endParaRPr lang="en-US" sz="7658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14584" y="834709"/>
            <a:ext cx="10643276" cy="3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Github</a:t>
            </a:r>
            <a:r>
              <a:rPr lang="en-US" sz="1975" spc="55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Link: https://github.com/Ankyytt/ProfessorMath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14584" y="4307505"/>
            <a:ext cx="10789319" cy="82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Programming languages need interpreters to run code.</a:t>
            </a:r>
          </a:p>
          <a:p>
            <a:pPr algn="ctr">
              <a:lnSpc>
                <a:spcPts val="2345"/>
              </a:lnSpc>
              <a:spcBef>
                <a:spcPct val="0"/>
              </a:spcBef>
            </a:pPr>
            <a:endParaRPr lang="en-US" sz="2975" spc="83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509452" y="5637829"/>
            <a:ext cx="11269097" cy="79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MyLang is a lightweight Java interpreter focused on math.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  <a:endParaRPr lang="en-US" sz="2775" spc="77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12018" y="6926469"/>
            <a:ext cx="11269097" cy="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Includes a JavaFX GUI to visualize interpreter workings.</a:t>
            </a:r>
          </a:p>
          <a:p>
            <a:pPr algn="ctr">
              <a:lnSpc>
                <a:spcPts val="2765"/>
              </a:lnSpc>
              <a:spcBef>
                <a:spcPct val="0"/>
              </a:spcBef>
            </a:pPr>
            <a:endParaRPr lang="en-US" sz="2975" spc="83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751931"/>
            <a:ext cx="6222953" cy="6352545"/>
            <a:chOff x="0" y="0"/>
            <a:chExt cx="622046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466" r="-26466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121820" y="1951956"/>
            <a:ext cx="8636240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 SOLVING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21820" y="3920373"/>
            <a:ext cx="9321567" cy="580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4"/>
              </a:lnSpc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Problem:</a:t>
            </a:r>
          </a:p>
          <a:p>
            <a:pPr marL="545007" lvl="1" indent="-272504" algn="just">
              <a:lnSpc>
                <a:spcPts val="3534"/>
              </a:lnSpc>
              <a:buFont typeface="Arial"/>
              <a:buChar char="•"/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Beginners don't understand how real programming languages like Python or JavaScript work internally.</a:t>
            </a:r>
          </a:p>
          <a:p>
            <a:pPr marL="545007" lvl="1" indent="-272504" algn="just">
              <a:lnSpc>
                <a:spcPts val="3534"/>
              </a:lnSpc>
              <a:buFont typeface="Arial"/>
              <a:buChar char="•"/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Available interpreters are too complex or lack interactive features.</a:t>
            </a:r>
          </a:p>
          <a:p>
            <a:pPr algn="just">
              <a:lnSpc>
                <a:spcPts val="3534"/>
              </a:lnSpc>
            </a:pPr>
            <a:endParaRPr lang="en-US" sz="2524" spc="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just">
              <a:lnSpc>
                <a:spcPts val="3534"/>
              </a:lnSpc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Our Solution (ProfessorMath):</a:t>
            </a:r>
          </a:p>
          <a:p>
            <a:pPr marL="545007" lvl="1" indent="-272504" algn="just">
              <a:lnSpc>
                <a:spcPts val="3534"/>
              </a:lnSpc>
              <a:buFont typeface="Arial"/>
              <a:buChar char="•"/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Build a simple yet powerful custom interpreter.</a:t>
            </a:r>
          </a:p>
          <a:p>
            <a:pPr marL="545007" lvl="1" indent="-272504" algn="just">
              <a:lnSpc>
                <a:spcPts val="3534"/>
              </a:lnSpc>
              <a:buFont typeface="Arial"/>
              <a:buChar char="•"/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 + practical learning: GUI with real-time execution.</a:t>
            </a:r>
          </a:p>
          <a:p>
            <a:pPr marL="545007" lvl="1" indent="-272504" algn="just">
              <a:lnSpc>
                <a:spcPts val="3534"/>
              </a:lnSpc>
              <a:buFont typeface="Arial"/>
              <a:buChar char="•"/>
            </a:pPr>
            <a:r>
              <a:rPr lang="en-US" sz="2524" spc="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Support important programming concepts: variables, functions, matrices.</a:t>
            </a:r>
          </a:p>
          <a:p>
            <a:pPr algn="just">
              <a:lnSpc>
                <a:spcPts val="3534"/>
              </a:lnSpc>
              <a:spcBef>
                <a:spcPct val="0"/>
              </a:spcBef>
            </a:pPr>
            <a:endParaRPr lang="en-US" sz="2524" spc="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86024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39694" y="4064890"/>
            <a:ext cx="385752" cy="387433"/>
            <a:chOff x="0" y="0"/>
            <a:chExt cx="101597" cy="102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9694" y="6221256"/>
            <a:ext cx="385752" cy="387433"/>
            <a:chOff x="0" y="0"/>
            <a:chExt cx="101597" cy="102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14106" y="1894945"/>
            <a:ext cx="9498481" cy="5793235"/>
            <a:chOff x="0" y="0"/>
            <a:chExt cx="17771355" cy="108389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71354" cy="10838958"/>
            </a:xfrm>
            <a:custGeom>
              <a:avLst/>
              <a:gdLst/>
              <a:ahLst/>
              <a:cxnLst/>
              <a:rect l="l" t="t" r="r" b="b"/>
              <a:pathLst>
                <a:path w="17771354" h="10838958">
                  <a:moveTo>
                    <a:pt x="17401118" y="1083896"/>
                  </a:moveTo>
                  <a:cubicBezTo>
                    <a:pt x="17401118" y="975506"/>
                    <a:pt x="17401118" y="758727"/>
                    <a:pt x="17401118" y="650337"/>
                  </a:cubicBezTo>
                  <a:lnTo>
                    <a:pt x="17030881" y="650337"/>
                  </a:lnTo>
                  <a:lnTo>
                    <a:pt x="17030881" y="433558"/>
                  </a:lnTo>
                  <a:lnTo>
                    <a:pt x="16660645" y="433558"/>
                  </a:lnTo>
                  <a:lnTo>
                    <a:pt x="16660645" y="216779"/>
                  </a:lnTo>
                  <a:cubicBezTo>
                    <a:pt x="16475526" y="216779"/>
                    <a:pt x="16105290" y="216779"/>
                    <a:pt x="15920172" y="216779"/>
                  </a:cubicBezTo>
                  <a:lnTo>
                    <a:pt x="15920172" y="0"/>
                  </a:lnTo>
                  <a:cubicBezTo>
                    <a:pt x="11232977" y="0"/>
                    <a:pt x="6538378" y="0"/>
                    <a:pt x="1851183" y="0"/>
                  </a:cubicBezTo>
                  <a:lnTo>
                    <a:pt x="1851183" y="216779"/>
                  </a:lnTo>
                  <a:cubicBezTo>
                    <a:pt x="1666065" y="216779"/>
                    <a:pt x="1295828" y="216779"/>
                    <a:pt x="1110710" y="216779"/>
                  </a:cubicBezTo>
                  <a:lnTo>
                    <a:pt x="1110710" y="433558"/>
                  </a:lnTo>
                  <a:lnTo>
                    <a:pt x="740473" y="433558"/>
                  </a:lnTo>
                  <a:lnTo>
                    <a:pt x="740473" y="650337"/>
                  </a:lnTo>
                  <a:lnTo>
                    <a:pt x="370237" y="650337"/>
                  </a:lnTo>
                  <a:cubicBezTo>
                    <a:pt x="370237" y="758727"/>
                    <a:pt x="370237" y="975506"/>
                    <a:pt x="370237" y="1083896"/>
                  </a:cubicBezTo>
                  <a:lnTo>
                    <a:pt x="0" y="1083896"/>
                  </a:lnTo>
                  <a:cubicBezTo>
                    <a:pt x="0" y="3973562"/>
                    <a:pt x="0" y="6865396"/>
                    <a:pt x="0" y="9755062"/>
                  </a:cubicBezTo>
                  <a:lnTo>
                    <a:pt x="370237" y="9755062"/>
                  </a:lnTo>
                  <a:cubicBezTo>
                    <a:pt x="370237" y="9863452"/>
                    <a:pt x="370237" y="10080231"/>
                    <a:pt x="370237" y="10188621"/>
                  </a:cubicBezTo>
                  <a:lnTo>
                    <a:pt x="740473" y="10188621"/>
                  </a:lnTo>
                  <a:lnTo>
                    <a:pt x="740473" y="10405400"/>
                  </a:lnTo>
                  <a:lnTo>
                    <a:pt x="1110710" y="10405400"/>
                  </a:lnTo>
                  <a:lnTo>
                    <a:pt x="1110710" y="10622179"/>
                  </a:lnTo>
                  <a:cubicBezTo>
                    <a:pt x="1295828" y="10622179"/>
                    <a:pt x="1666065" y="10622179"/>
                    <a:pt x="1851183" y="10622179"/>
                  </a:cubicBezTo>
                  <a:lnTo>
                    <a:pt x="1851183" y="10838958"/>
                  </a:lnTo>
                  <a:cubicBezTo>
                    <a:pt x="6538378" y="10838958"/>
                    <a:pt x="11232977" y="10838958"/>
                    <a:pt x="15920172" y="10838958"/>
                  </a:cubicBezTo>
                  <a:lnTo>
                    <a:pt x="15920172" y="10622179"/>
                  </a:lnTo>
                  <a:cubicBezTo>
                    <a:pt x="16105290" y="10622179"/>
                    <a:pt x="16475526" y="10622179"/>
                    <a:pt x="16660645" y="10622179"/>
                  </a:cubicBezTo>
                  <a:lnTo>
                    <a:pt x="16660645" y="10405400"/>
                  </a:lnTo>
                  <a:lnTo>
                    <a:pt x="17030881" y="10405400"/>
                  </a:lnTo>
                  <a:lnTo>
                    <a:pt x="17030881" y="10188621"/>
                  </a:lnTo>
                  <a:lnTo>
                    <a:pt x="17401118" y="10188621"/>
                  </a:lnTo>
                  <a:cubicBezTo>
                    <a:pt x="17401118" y="10080231"/>
                    <a:pt x="17401118" y="9863452"/>
                    <a:pt x="17401118" y="9755062"/>
                  </a:cubicBezTo>
                  <a:lnTo>
                    <a:pt x="17771354" y="9755062"/>
                  </a:lnTo>
                  <a:cubicBezTo>
                    <a:pt x="17771354" y="6865396"/>
                    <a:pt x="17771354" y="3973562"/>
                    <a:pt x="17771354" y="1083896"/>
                  </a:cubicBezTo>
                  <a:lnTo>
                    <a:pt x="17401118" y="1083896"/>
                  </a:lnTo>
                  <a:close/>
                </a:path>
              </a:pathLst>
            </a:custGeom>
            <a:blipFill>
              <a:blip r:embed="rId7"/>
              <a:stretch>
                <a:fillRect t="-1236" b="-123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507760" y="784407"/>
            <a:ext cx="86362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695406"/>
            <a:ext cx="6346049" cy="687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5"/>
              </a:lnSpc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 our project, ProfessorMath (MyLang), we simulate how a real programming language works internally.</a:t>
            </a:r>
          </a:p>
          <a:p>
            <a:pPr algn="just">
              <a:lnSpc>
                <a:spcPts val="2905"/>
              </a:lnSpc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First, when the user writes source code, it undergoes lexical analysis, where the code is broken down into smaller parts called tokens (like keywords, variables, operators, numbers).</a:t>
            </a:r>
          </a:p>
          <a:p>
            <a:pPr algn="just">
              <a:lnSpc>
                <a:spcPts val="2905"/>
              </a:lnSpc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Next, through syntax analysis, these tokens are organized into a logical structure known as an Abstract Syntax Tree (AST), which represents the flow and relationships of the code.</a:t>
            </a:r>
          </a:p>
          <a:p>
            <a:pPr algn="just">
              <a:lnSpc>
                <a:spcPts val="2905"/>
              </a:lnSpc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The evaluator then reads this AST, performs calculations, and produces the final output.</a:t>
            </a:r>
          </a:p>
          <a:p>
            <a:pPr algn="just">
              <a:lnSpc>
                <a:spcPts val="2905"/>
              </a:lnSpc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Finally, the code execution is displayed through a user-friendly GUI built in JavaFX.</a:t>
            </a:r>
          </a:p>
          <a:p>
            <a:pPr algn="just">
              <a:lnSpc>
                <a:spcPts val="2905"/>
              </a:lnSpc>
              <a:spcBef>
                <a:spcPct val="0"/>
              </a:spcBef>
            </a:pPr>
            <a:r>
              <a:rPr lang="en-US" sz="2075" spc="5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This flow — from source code to output — helps beginners understand how interpreters like Python or JavaScript actually process and run programs internally.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139238"/>
            <a:ext cx="6578835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BREAKING DOWN TASKS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1395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343627" y="2063246"/>
            <a:ext cx="5534568" cy="5652133"/>
            <a:chOff x="0" y="0"/>
            <a:chExt cx="621792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15380" cy="6350000"/>
            </a:xfrm>
            <a:custGeom>
              <a:avLst/>
              <a:gdLst/>
              <a:ahLst/>
              <a:cxnLst/>
              <a:rect l="l" t="t" r="r" b="b"/>
              <a:pathLst>
                <a:path w="6215380" h="635000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-26816" r="-2681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748273" y="1951956"/>
            <a:ext cx="86362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CODING SKILLS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8273" y="3347722"/>
            <a:ext cx="9064734" cy="449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Java Programming (OOP Concepts)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Lexical Analysis (Lexer Creation)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Parsing and AST Construction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GUI Development using JavaFX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Matrix Operations (Addition &amp; Multiplication)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Built-in Math Function Integration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Error Handling and Debugging</a:t>
            </a:r>
          </a:p>
          <a:p>
            <a:pPr marL="642314" lvl="1" indent="-321157" algn="l">
              <a:lnSpc>
                <a:spcPts val="4165"/>
              </a:lnSpc>
              <a:buFont typeface="Arial"/>
              <a:buChar char="•"/>
            </a:pPr>
            <a:r>
              <a:rPr lang="en-US" sz="297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Event-driven Programming (GUI Buttons)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2975" spc="83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61294" y="2799018"/>
            <a:ext cx="12886476" cy="3353223"/>
            <a:chOff x="0" y="0"/>
            <a:chExt cx="32036354" cy="83362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036355" cy="8336262"/>
            </a:xfrm>
            <a:custGeom>
              <a:avLst/>
              <a:gdLst/>
              <a:ahLst/>
              <a:cxnLst/>
              <a:rect l="l" t="t" r="r" b="b"/>
              <a:pathLst>
                <a:path w="32036355" h="8336262">
                  <a:moveTo>
                    <a:pt x="31368929" y="833626"/>
                  </a:moveTo>
                  <a:cubicBezTo>
                    <a:pt x="31368929" y="750264"/>
                    <a:pt x="31368929" y="583538"/>
                    <a:pt x="31368929" y="500176"/>
                  </a:cubicBezTo>
                  <a:lnTo>
                    <a:pt x="30701506" y="500176"/>
                  </a:lnTo>
                  <a:lnTo>
                    <a:pt x="30701506" y="333450"/>
                  </a:lnTo>
                  <a:lnTo>
                    <a:pt x="30034083" y="333450"/>
                  </a:lnTo>
                  <a:lnTo>
                    <a:pt x="30034083" y="166725"/>
                  </a:lnTo>
                  <a:cubicBezTo>
                    <a:pt x="29700370" y="166725"/>
                    <a:pt x="29032947" y="166725"/>
                    <a:pt x="28699234" y="166725"/>
                  </a:cubicBezTo>
                  <a:lnTo>
                    <a:pt x="28699234" y="0"/>
                  </a:lnTo>
                  <a:cubicBezTo>
                    <a:pt x="20249645" y="0"/>
                    <a:pt x="11786709" y="0"/>
                    <a:pt x="3337120" y="0"/>
                  </a:cubicBezTo>
                  <a:lnTo>
                    <a:pt x="3337120" y="166725"/>
                  </a:lnTo>
                  <a:cubicBezTo>
                    <a:pt x="3003408" y="166725"/>
                    <a:pt x="2335984" y="166725"/>
                    <a:pt x="2002272" y="166725"/>
                  </a:cubicBezTo>
                  <a:lnTo>
                    <a:pt x="2002272" y="333450"/>
                  </a:lnTo>
                  <a:lnTo>
                    <a:pt x="1334848" y="333450"/>
                  </a:lnTo>
                  <a:lnTo>
                    <a:pt x="1334848" y="500176"/>
                  </a:lnTo>
                  <a:lnTo>
                    <a:pt x="667424" y="500176"/>
                  </a:lnTo>
                  <a:cubicBezTo>
                    <a:pt x="667424" y="583538"/>
                    <a:pt x="667424" y="750264"/>
                    <a:pt x="667424" y="833626"/>
                  </a:cubicBezTo>
                  <a:lnTo>
                    <a:pt x="0" y="833626"/>
                  </a:lnTo>
                  <a:cubicBezTo>
                    <a:pt x="0" y="3056074"/>
                    <a:pt x="0" y="5280189"/>
                    <a:pt x="0" y="7502636"/>
                  </a:cubicBezTo>
                  <a:lnTo>
                    <a:pt x="667424" y="7502636"/>
                  </a:lnTo>
                  <a:cubicBezTo>
                    <a:pt x="667424" y="7585998"/>
                    <a:pt x="667424" y="7752724"/>
                    <a:pt x="667424" y="7836087"/>
                  </a:cubicBezTo>
                  <a:lnTo>
                    <a:pt x="1334848" y="7836087"/>
                  </a:lnTo>
                  <a:lnTo>
                    <a:pt x="1334848" y="8002812"/>
                  </a:lnTo>
                  <a:lnTo>
                    <a:pt x="2002272" y="8002812"/>
                  </a:lnTo>
                  <a:lnTo>
                    <a:pt x="2002272" y="8169537"/>
                  </a:lnTo>
                  <a:cubicBezTo>
                    <a:pt x="2335984" y="8169537"/>
                    <a:pt x="3003408" y="8169537"/>
                    <a:pt x="3337120" y="8169537"/>
                  </a:cubicBezTo>
                  <a:lnTo>
                    <a:pt x="3337120" y="8336262"/>
                  </a:lnTo>
                  <a:cubicBezTo>
                    <a:pt x="11786709" y="8336262"/>
                    <a:pt x="20249645" y="8336262"/>
                    <a:pt x="28699234" y="8336262"/>
                  </a:cubicBezTo>
                  <a:lnTo>
                    <a:pt x="28699234" y="8169537"/>
                  </a:lnTo>
                  <a:cubicBezTo>
                    <a:pt x="29032947" y="8169537"/>
                    <a:pt x="29700370" y="8169537"/>
                    <a:pt x="30034083" y="8169537"/>
                  </a:cubicBezTo>
                  <a:lnTo>
                    <a:pt x="30034083" y="8002812"/>
                  </a:lnTo>
                  <a:lnTo>
                    <a:pt x="30701506" y="8002812"/>
                  </a:lnTo>
                  <a:lnTo>
                    <a:pt x="30701506" y="7836087"/>
                  </a:lnTo>
                  <a:lnTo>
                    <a:pt x="31368929" y="7836087"/>
                  </a:lnTo>
                  <a:cubicBezTo>
                    <a:pt x="31368929" y="7752724"/>
                    <a:pt x="31368929" y="7585998"/>
                    <a:pt x="31368929" y="7502636"/>
                  </a:cubicBezTo>
                  <a:lnTo>
                    <a:pt x="32036355" y="7502636"/>
                  </a:lnTo>
                  <a:cubicBezTo>
                    <a:pt x="32036355" y="5280189"/>
                    <a:pt x="32036355" y="3056074"/>
                    <a:pt x="32036355" y="833626"/>
                  </a:cubicBezTo>
                  <a:lnTo>
                    <a:pt x="31368929" y="833626"/>
                  </a:lnTo>
                  <a:close/>
                </a:path>
              </a:pathLst>
            </a:custGeom>
            <a:blipFill>
              <a:blip r:embed="rId7"/>
              <a:stretch>
                <a:fillRect t="-7080" b="-708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638906" y="1054789"/>
            <a:ext cx="14365879" cy="123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5116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IMPLEMENTATION ARCHITECTURE</a:t>
            </a:r>
          </a:p>
          <a:p>
            <a:pPr algn="ctr">
              <a:lnSpc>
                <a:spcPts val="4706"/>
              </a:lnSpc>
            </a:pPr>
            <a:endParaRPr lang="en-US" sz="5116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38906" y="6597686"/>
            <a:ext cx="15620394" cy="289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4"/>
              </a:lnSpc>
            </a:pPr>
            <a:endParaRPr/>
          </a:p>
          <a:p>
            <a:pPr algn="ctr">
              <a:lnSpc>
                <a:spcPts val="4144"/>
              </a:lnSpc>
            </a:pPr>
            <a:endParaRPr/>
          </a:p>
          <a:p>
            <a:pPr algn="ctr">
              <a:lnSpc>
                <a:spcPts val="6384"/>
              </a:lnSpc>
              <a:spcBef>
                <a:spcPct val="0"/>
              </a:spcBef>
            </a:pPr>
            <a:r>
              <a:rPr lang="en-US" sz="4560" spc="12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Input ➔ Lexer ➔ Parser ➔ AST ➔ Evaluator ➔ Output</a:t>
            </a:r>
          </a:p>
          <a:p>
            <a:pPr algn="ctr">
              <a:lnSpc>
                <a:spcPts val="4144"/>
              </a:lnSpc>
              <a:spcBef>
                <a:spcPct val="0"/>
              </a:spcBef>
            </a:pPr>
            <a:endParaRPr lang="en-US" sz="4560" spc="127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4144"/>
              </a:lnSpc>
              <a:spcBef>
                <a:spcPct val="0"/>
              </a:spcBef>
            </a:pPr>
            <a:endParaRPr lang="en-US" sz="4560" spc="127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08484" y="742699"/>
            <a:ext cx="12700615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LEXER (LEXICAL ANALYSIS)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5841" y="2402760"/>
            <a:ext cx="13125581" cy="410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endParaRPr/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Lexer is the first step in processing code.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breaks the source code into small pieces called tokens.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Tokens represent keywords, variables, operators, numbers, etc.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Example: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Input: let x = 5 + 3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Lexer generates: [let] [x] [=] [5] [+] [3]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These tokens are passed to the Parser for further understanding.</a:t>
            </a:r>
          </a:p>
          <a:p>
            <a:pPr algn="ctr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270999" y="6714279"/>
            <a:ext cx="2794893" cy="2853096"/>
            <a:chOff x="0" y="0"/>
            <a:chExt cx="622046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746554" y="6604073"/>
            <a:ext cx="2794893" cy="2853096"/>
            <a:chOff x="0" y="0"/>
            <a:chExt cx="622046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627908" y="6509304"/>
            <a:ext cx="2794893" cy="2853096"/>
            <a:chOff x="0" y="0"/>
            <a:chExt cx="622046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9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08484" y="742699"/>
            <a:ext cx="12700615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🧩 PARSER (SYNTAX ANALYSIS)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588" y="2529512"/>
            <a:ext cx="14438824" cy="36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endParaRPr/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Parser takes the tokens generated by the Lexer.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arranges tokens into a logical structure following grammar rules.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structure is called an Abstract Syntax Tree (AST).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AST shows how different parts of the code relate (e.g., assignments, operations).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Example: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let x = 5 + 3 ➔ becomes an AST with nodes for assignment and addition.</a:t>
            </a:r>
          </a:p>
          <a:p>
            <a:pPr algn="ctr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288876" y="6509304"/>
            <a:ext cx="2794893" cy="2853096"/>
            <a:chOff x="0" y="0"/>
            <a:chExt cx="622046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746554" y="6604073"/>
            <a:ext cx="2794893" cy="2853096"/>
            <a:chOff x="0" y="0"/>
            <a:chExt cx="622046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627908" y="6509304"/>
            <a:ext cx="2794893" cy="2853096"/>
            <a:chOff x="0" y="0"/>
            <a:chExt cx="622046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9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1002" y="742699"/>
            <a:ext cx="17262392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🌳 AST (ABSTRACT SYNTAX TREE)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8743" y="1643687"/>
            <a:ext cx="14110513" cy="502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AST is a tree-like structure representing the logic of the code.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Each node in the AST corresponds to an operation, variable, number, function, or matrix.</a:t>
            </a:r>
          </a:p>
          <a:p>
            <a:pPr marL="555957" lvl="1" indent="-277978" algn="ctr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AST simplifies complex code into understandable parts for the evaluator.AssignmentNode</a:t>
            </a:r>
          </a:p>
          <a:p>
            <a:pPr algn="ctr">
              <a:lnSpc>
                <a:spcPts val="3605"/>
              </a:lnSpc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├── VariableNode(x)                </a:t>
            </a: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└── BinaryOperationNode(+)</a:t>
            </a: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├── NumberNode(5)</a:t>
            </a:r>
          </a:p>
          <a:p>
            <a:pPr algn="ctr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└── NumberNode(3)</a:t>
            </a:r>
          </a:p>
          <a:p>
            <a:pPr algn="ctr">
              <a:lnSpc>
                <a:spcPts val="3605"/>
              </a:lnSpc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909111" y="6405204"/>
            <a:ext cx="2794893" cy="2853096"/>
            <a:chOff x="0" y="0"/>
            <a:chExt cx="622046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804263" y="6405204"/>
            <a:ext cx="2794893" cy="2853096"/>
            <a:chOff x="0" y="0"/>
            <a:chExt cx="622046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694656" y="6405204"/>
            <a:ext cx="2794893" cy="2853096"/>
            <a:chOff x="0" y="0"/>
            <a:chExt cx="622046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9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814</Words>
  <Application>Microsoft Office PowerPoint</Application>
  <PresentationFormat>Custom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Canva Sans</vt:lpstr>
      <vt:lpstr>Tomorrow Bold</vt:lpstr>
      <vt:lpstr>Arial</vt:lpstr>
      <vt:lpstr>Canva Sans Bold</vt:lpstr>
      <vt:lpstr>Calibri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Futuristic Animated Programmer Presentation</dc:title>
  <cp:lastModifiedBy>Ankit Das</cp:lastModifiedBy>
  <cp:revision>2</cp:revision>
  <dcterms:created xsi:type="dcterms:W3CDTF">2006-08-16T00:00:00Z</dcterms:created>
  <dcterms:modified xsi:type="dcterms:W3CDTF">2025-05-08T15:08:35Z</dcterms:modified>
  <dc:identifier>DAGl60wpcWE</dc:identifier>
</cp:coreProperties>
</file>